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8.jpg" ContentType="image/png"/>
  <Override PartName="/ppt/notesSlides/notesSlide2.xml" ContentType="application/vnd.openxmlformats-officedocument.presentationml.notesSlide+xml"/>
  <Override PartName="/ppt/media/image14.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5" r:id="rId2"/>
    <p:sldId id="299" r:id="rId3"/>
    <p:sldId id="301" r:id="rId4"/>
    <p:sldId id="296" r:id="rId5"/>
    <p:sldId id="300" r:id="rId6"/>
    <p:sldId id="304" r:id="rId7"/>
    <p:sldId id="305" r:id="rId8"/>
    <p:sldId id="297" r:id="rId9"/>
    <p:sldId id="303" r:id="rId10"/>
    <p:sldId id="306" r:id="rId11"/>
    <p:sldId id="298" r:id="rId12"/>
    <p:sldId id="307" r:id="rId13"/>
    <p:sldId id="308" r:id="rId14"/>
    <p:sldId id="30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2F5DA-71AD-B345-B77C-870203E97076}">
          <p14:sldIdLst>
            <p14:sldId id="295"/>
            <p14:sldId id="299"/>
            <p14:sldId id="301"/>
            <p14:sldId id="296"/>
            <p14:sldId id="300"/>
            <p14:sldId id="304"/>
            <p14:sldId id="305"/>
            <p14:sldId id="297"/>
            <p14:sldId id="303"/>
            <p14:sldId id="306"/>
            <p14:sldId id="298"/>
            <p14:sldId id="307"/>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6"/>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3979" autoAdjust="0"/>
  </p:normalViewPr>
  <p:slideViewPr>
    <p:cSldViewPr snapToGrid="0" snapToObjects="1">
      <p:cViewPr varScale="1">
        <p:scale>
          <a:sx n="67" d="100"/>
          <a:sy n="67" d="100"/>
        </p:scale>
        <p:origin x="7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E5DE4-6D00-8B49-A0D0-19A821ED3914}" type="datetimeFigureOut">
              <a:rPr lang="en-US" smtClean="0"/>
              <a:t>6/3/2021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0B2D0B-DDEC-EE45-B9BC-7386BFED9CF3}" type="slidenum">
              <a:rPr lang="en-US" smtClean="0"/>
              <a:t>‹#›</a:t>
            </a:fld>
            <a:endParaRPr lang="en-US"/>
          </a:p>
        </p:txBody>
      </p:sp>
    </p:spTree>
    <p:extLst>
      <p:ext uri="{BB962C8B-B14F-4D97-AF65-F5344CB8AC3E}">
        <p14:creationId xmlns:p14="http://schemas.microsoft.com/office/powerpoint/2010/main" val="1021586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a:t>
            </a:fld>
            <a:endParaRPr lang="en-US"/>
          </a:p>
        </p:txBody>
      </p:sp>
    </p:spTree>
    <p:extLst>
      <p:ext uri="{BB962C8B-B14F-4D97-AF65-F5344CB8AC3E}">
        <p14:creationId xmlns:p14="http://schemas.microsoft.com/office/powerpoint/2010/main" val="2750226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4</a:t>
            </a:fld>
            <a:endParaRPr lang="en-US"/>
          </a:p>
        </p:txBody>
      </p:sp>
    </p:spTree>
    <p:extLst>
      <p:ext uri="{BB962C8B-B14F-4D97-AF65-F5344CB8AC3E}">
        <p14:creationId xmlns:p14="http://schemas.microsoft.com/office/powerpoint/2010/main" val="379051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8</a:t>
            </a:fld>
            <a:endParaRPr lang="en-US"/>
          </a:p>
        </p:txBody>
      </p:sp>
    </p:spTree>
    <p:extLst>
      <p:ext uri="{BB962C8B-B14F-4D97-AF65-F5344CB8AC3E}">
        <p14:creationId xmlns:p14="http://schemas.microsoft.com/office/powerpoint/2010/main" val="907131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latin typeface="CMR9"/>
              </a:rPr>
              <a:t>Aluminium alloys are among the most worldwide demanded alloys and their demand grows every year</a:t>
            </a:r>
            <a:r>
              <a:rPr lang="en-GB" sz="1600" baseline="0" dirty="0">
                <a:latin typeface="CMR9"/>
              </a:rPr>
              <a:t> because they count on many advantageous characteristics, being the principal their low density and low price, especially of interest in the vehicle sector. </a:t>
            </a:r>
            <a:r>
              <a:rPr lang="en-GB" sz="1600" dirty="0">
                <a:latin typeface="CMR9"/>
              </a:rPr>
              <a:t>The European Aluminium association estimated a 40% growth in demand for aluminium between 2019 and 2050. Aluminium sheets are the most popular way of use of this material and they are widely employed in many relevant sectors because they can be cut and formed into different desired shapes. Therefore, there is a strong incentive to optimise the performance of this product and competition in the market is very strong. </a:t>
            </a:r>
            <a:endParaRPr lang="en-GB" sz="1600" dirty="0"/>
          </a:p>
        </p:txBody>
      </p:sp>
      <p:sp>
        <p:nvSpPr>
          <p:cNvPr id="4" name="Slide Number Placeholder 3"/>
          <p:cNvSpPr>
            <a:spLocks noGrp="1"/>
          </p:cNvSpPr>
          <p:nvPr>
            <p:ph type="sldNum" sz="quarter" idx="10"/>
          </p:nvPr>
        </p:nvSpPr>
        <p:spPr/>
        <p:txBody>
          <a:bodyPr/>
          <a:lstStyle/>
          <a:p>
            <a:fld id="{900B2D0B-DDEC-EE45-B9BC-7386BFED9CF3}" type="slidenum">
              <a:rPr lang="en-US" smtClean="0"/>
              <a:t>11</a:t>
            </a:fld>
            <a:endParaRPr lang="en-US"/>
          </a:p>
        </p:txBody>
      </p:sp>
    </p:spTree>
    <p:extLst>
      <p:ext uri="{BB962C8B-B14F-4D97-AF65-F5344CB8AC3E}">
        <p14:creationId xmlns:p14="http://schemas.microsoft.com/office/powerpoint/2010/main" val="1274384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GIF"/><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640287"/>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hasCustomPrompt="1"/>
          </p:nvPr>
        </p:nvSpPr>
        <p:spPr>
          <a:xfrm>
            <a:off x="1523999" y="4336402"/>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and Affiliations</a:t>
            </a:r>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1670631" y="478504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1533081" y="2454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10668000" y="173422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9590650" y="84038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964" y="826688"/>
            <a:ext cx="2572071" cy="813599"/>
          </a:xfrm>
          <a:prstGeom prst="rect">
            <a:avLst/>
          </a:prstGeom>
        </p:spPr>
      </p:pic>
    </p:spTree>
    <p:extLst>
      <p:ext uri="{BB962C8B-B14F-4D97-AF65-F5344CB8AC3E}">
        <p14:creationId xmlns:p14="http://schemas.microsoft.com/office/powerpoint/2010/main" val="8099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bg>
      <p:bgPr>
        <a:solidFill>
          <a:schemeClr val="accent3"/>
        </a:solidFill>
        <a:effectLst/>
      </p:bgPr>
    </p:bg>
    <p:spTree>
      <p:nvGrpSpPr>
        <p:cNvPr id="1" name=""/>
        <p:cNvGrpSpPr/>
        <p:nvPr/>
      </p:nvGrpSpPr>
      <p:grpSpPr>
        <a:xfrm>
          <a:off x="0" y="0"/>
          <a:ext cx="0" cy="0"/>
          <a:chOff x="0" y="0"/>
          <a:chExt cx="0" cy="0"/>
        </a:xfrm>
      </p:grpSpPr>
      <p:sp>
        <p:nvSpPr>
          <p:cNvPr id="14" name="Oval 13"/>
          <p:cNvSpPr/>
          <p:nvPr userDrawn="1"/>
        </p:nvSpPr>
        <p:spPr>
          <a:xfrm>
            <a:off x="9242044" y="797921"/>
            <a:ext cx="2152464" cy="2152464"/>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rotWithShape="1">
          <a:blip r:embed="rId2">
            <a:extLst>
              <a:ext uri="{28A0092B-C50C-407E-A947-70E740481C1C}">
                <a14:useLocalDpi xmlns:a14="http://schemas.microsoft.com/office/drawing/2010/main" val="0"/>
              </a:ext>
            </a:extLst>
          </a:blip>
          <a:srcRect l="3223" t="8434" r="27648" b="13518"/>
          <a:stretch/>
        </p:blipFill>
        <p:spPr>
          <a:xfrm>
            <a:off x="9754055" y="1055085"/>
            <a:ext cx="1183859" cy="540000"/>
          </a:xfrm>
          <a:prstGeom prst="rect">
            <a:avLst/>
          </a:prstGeom>
        </p:spPr>
      </p:pic>
      <p:sp>
        <p:nvSpPr>
          <p:cNvPr id="2" name="Title 1"/>
          <p:cNvSpPr>
            <a:spLocks noGrp="1"/>
          </p:cNvSpPr>
          <p:nvPr>
            <p:ph type="ctrTitle"/>
          </p:nvPr>
        </p:nvSpPr>
        <p:spPr>
          <a:xfrm>
            <a:off x="1524000" y="2298840"/>
            <a:ext cx="9144000" cy="2387600"/>
          </a:xfrm>
        </p:spPr>
        <p:txBody>
          <a:bodyPr anchor="b"/>
          <a:lstStyle>
            <a:lvl1pPr algn="ctr">
              <a:defRPr sz="6000"/>
            </a:lvl1pPr>
          </a:lstStyle>
          <a:p>
            <a:r>
              <a:rPr lang="en-US"/>
              <a:t>Click to edit Master title style</a:t>
            </a:r>
            <a:endParaRPr lang="en-US" dirty="0"/>
          </a:p>
        </p:txBody>
      </p:sp>
      <p:sp>
        <p:nvSpPr>
          <p:cNvPr id="16" name="Rectangle 15"/>
          <p:cNvSpPr/>
          <p:nvPr userDrawn="1"/>
        </p:nvSpPr>
        <p:spPr>
          <a:xfrm>
            <a:off x="0" y="358126"/>
            <a:ext cx="12192000" cy="33688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0323094" y="6336631"/>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64461" y="397892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844231" y="4842526"/>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1414918" y="5644441"/>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37686" y="797814"/>
            <a:ext cx="2152464" cy="2152464"/>
          </a:xfrm>
          <a:prstGeom prst="ellipse">
            <a:avLst/>
          </a:prstGeom>
          <a:solidFill>
            <a:schemeClr val="bg1"/>
          </a:solidFill>
          <a:ln w="1016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40084" y="1957153"/>
            <a:ext cx="1303700" cy="595668"/>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1168" y="1595085"/>
            <a:ext cx="1360630" cy="576000"/>
          </a:xfrm>
          <a:prstGeom prst="rect">
            <a:avLst/>
          </a:prstGeom>
        </p:spPr>
      </p:pic>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80557" y="2195929"/>
            <a:ext cx="1085074" cy="540000"/>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7600" y="838800"/>
            <a:ext cx="2572071" cy="813599"/>
          </a:xfrm>
          <a:prstGeom prst="rect">
            <a:avLst/>
          </a:prstGeom>
        </p:spPr>
      </p:pic>
      <p:sp>
        <p:nvSpPr>
          <p:cNvPr id="23" name="Subtitle 2"/>
          <p:cNvSpPr>
            <a:spLocks noGrp="1"/>
          </p:cNvSpPr>
          <p:nvPr>
            <p:ph type="subTitle" idx="1" hasCustomPrompt="1"/>
          </p:nvPr>
        </p:nvSpPr>
        <p:spPr>
          <a:xfrm>
            <a:off x="1523635" y="4838571"/>
            <a:ext cx="9144000" cy="448643"/>
          </a:xfrm>
        </p:spPr>
        <p:txBody>
          <a:bodyPr>
            <a:normAutofit/>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and Affiliations</a:t>
            </a:r>
          </a:p>
        </p:txBody>
      </p:sp>
      <p:pic>
        <p:nvPicPr>
          <p:cNvPr id="24" name="Picture 2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15699" y="1349800"/>
            <a:ext cx="1799935" cy="4506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3935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Oval 6"/>
          <p:cNvSpPr/>
          <p:nvPr userDrawn="1"/>
        </p:nvSpPr>
        <p:spPr>
          <a:xfrm>
            <a:off x="11670631" y="4270695"/>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057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19872"/>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6035"/>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025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sp>
        <p:nvSpPr>
          <p:cNvPr id="7" name="Oval 6"/>
          <p:cNvSpPr/>
          <p:nvPr userDrawn="1"/>
        </p:nvSpPr>
        <p:spPr>
          <a:xfrm>
            <a:off x="11670631" y="5025677"/>
            <a:ext cx="1042737" cy="1042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1533081" y="1941579"/>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0668000" y="1220875"/>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9590650" y="327038"/>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userDrawn="1"/>
        </p:nvSpPr>
        <p:spPr>
          <a:xfrm>
            <a:off x="67673" y="4169646"/>
            <a:ext cx="570687" cy="570687"/>
          </a:xfrm>
          <a:prstGeom prst="ellipse">
            <a:avLst/>
          </a:prstGeom>
          <a:solidFill>
            <a:srgbClr val="A1A1A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838200" y="4740333"/>
            <a:ext cx="570687" cy="570687"/>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1650892" y="5303802"/>
            <a:ext cx="816846" cy="816846"/>
          </a:xfrm>
          <a:prstGeom prst="ellipse">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55979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533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7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507" y="115889"/>
            <a:ext cx="10621293" cy="1117600"/>
          </a:xfrm>
          <a:prstGeom prst="rect">
            <a:avLst/>
          </a:prstGeom>
        </p:spPr>
        <p:txBody>
          <a:bodyPr vert="horz" lIns="91440" tIns="45720" rIns="91440" bIns="45720" rtlCol="0" anchor="b" anchorCtr="0">
            <a:normAutofit/>
          </a:bodyPr>
          <a:lstStyle/>
          <a:p>
            <a:r>
              <a:rPr lang="en-US" dirty="0"/>
              <a:t>Click to edit Master title  </a:t>
            </a:r>
          </a:p>
        </p:txBody>
      </p:sp>
      <p:sp>
        <p:nvSpPr>
          <p:cNvPr id="3" name="Text Placeholder 2"/>
          <p:cNvSpPr>
            <a:spLocks noGrp="1"/>
          </p:cNvSpPr>
          <p:nvPr>
            <p:ph type="body" idx="1"/>
          </p:nvPr>
        </p:nvSpPr>
        <p:spPr>
          <a:xfrm>
            <a:off x="478507" y="1449388"/>
            <a:ext cx="10621292" cy="478531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63A826-DA3C-844B-8A9A-6A2C51F6E5A7}" type="slidenum">
              <a:rPr lang="en-US" smtClean="0"/>
              <a:t>‹#›</a:t>
            </a:fld>
            <a:endParaRPr lang="en-US"/>
          </a:p>
        </p:txBody>
      </p:sp>
      <p:sp>
        <p:nvSpPr>
          <p:cNvPr id="7" name="Rectangle 6"/>
          <p:cNvSpPr/>
          <p:nvPr userDrawn="1"/>
        </p:nvSpPr>
        <p:spPr>
          <a:xfrm>
            <a:off x="0" y="6313489"/>
            <a:ext cx="12192000" cy="54451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049397" y="6357738"/>
            <a:ext cx="1479512" cy="468000"/>
          </a:xfrm>
          <a:prstGeom prst="rect">
            <a:avLst/>
          </a:prstGeom>
        </p:spPr>
      </p:pic>
    </p:spTree>
    <p:extLst>
      <p:ext uri="{BB962C8B-B14F-4D97-AF65-F5344CB8AC3E}">
        <p14:creationId xmlns:p14="http://schemas.microsoft.com/office/powerpoint/2010/main" val="147552937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3" r:id="rId5"/>
    <p:sldLayoutId id="2147483662" r:id="rId6"/>
    <p:sldLayoutId id="2147483651" r:id="rId7"/>
    <p:sldLayoutId id="2147483654" r:id="rId8"/>
    <p:sldLayoutId id="2147483655" r:id="rId9"/>
  </p:sldLayoutIdLst>
  <p:hf hdr="0" ftr="0" dt="0"/>
  <p:txStyles>
    <p:titleStyle>
      <a:lvl1pPr marL="0" indent="0" algn="l" defTabSz="914400" rtl="0" eaLnBrk="1" latinLnBrk="0" hangingPunct="1">
        <a:lnSpc>
          <a:spcPct val="90000"/>
        </a:lnSpc>
        <a:spcBef>
          <a:spcPct val="0"/>
        </a:spcBef>
        <a:buClr>
          <a:schemeClr val="accent4"/>
        </a:buClr>
        <a:buFontTx/>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4"/>
        </a:buClr>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3" userDrawn="1">
          <p15:clr>
            <a:srgbClr val="F26B43"/>
          </p15:clr>
        </p15:guide>
        <p15:guide id="2" pos="6992" userDrawn="1">
          <p15:clr>
            <a:srgbClr val="F26B43"/>
          </p15:clr>
        </p15:guide>
        <p15:guide id="3" orient="horz" pos="777" userDrawn="1">
          <p15:clr>
            <a:srgbClr val="F26B43"/>
          </p15:clr>
        </p15:guide>
        <p15:guide id="4" pos="302" userDrawn="1">
          <p15:clr>
            <a:srgbClr val="F26B43"/>
          </p15:clr>
        </p15:guide>
        <p15:guide id="5" orient="horz" pos="913" userDrawn="1">
          <p15:clr>
            <a:srgbClr val="F26B43"/>
          </p15:clr>
        </p15:guide>
        <p15:guide id="6"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252014" y="770153"/>
            <a:ext cx="2990370" cy="707886"/>
          </a:xfrm>
          <a:prstGeom prst="rect">
            <a:avLst/>
          </a:prstGeom>
        </p:spPr>
        <p:txBody>
          <a:bodyPr wrap="none">
            <a:spAutoFit/>
          </a:bodyPr>
          <a:lstStyle/>
          <a:p>
            <a:r>
              <a:rPr lang="en-GB" sz="4000" dirty="0"/>
              <a:t>Methodology</a:t>
            </a:r>
          </a:p>
        </p:txBody>
      </p:sp>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3" name="Picture 2" descr="A picture containing text, envelope, businesscard&#10;&#10;Description automatically generated">
            <a:extLst>
              <a:ext uri="{FF2B5EF4-FFF2-40B4-BE49-F238E27FC236}">
                <a16:creationId xmlns:a16="http://schemas.microsoft.com/office/drawing/2014/main" id="{78886EE3-92C6-43AB-B8E1-214CA3786B26}"/>
              </a:ext>
            </a:extLst>
          </p:cNvPr>
          <p:cNvPicPr>
            <a:picLocks noChangeAspect="1"/>
          </p:cNvPicPr>
          <p:nvPr/>
        </p:nvPicPr>
        <p:blipFill>
          <a:blip r:embed="rId3"/>
          <a:stretch>
            <a:fillRect/>
          </a:stretch>
        </p:blipFill>
        <p:spPr>
          <a:xfrm>
            <a:off x="164969" y="2526483"/>
            <a:ext cx="3499111" cy="2417069"/>
          </a:xfrm>
          <a:prstGeom prst="rect">
            <a:avLst/>
          </a:prstGeom>
        </p:spPr>
      </p:pic>
      <p:pic>
        <p:nvPicPr>
          <p:cNvPr id="6" name="Picture 5" descr="A close-up of some water&#10;&#10;Description automatically generated with low confidence">
            <a:extLst>
              <a:ext uri="{FF2B5EF4-FFF2-40B4-BE49-F238E27FC236}">
                <a16:creationId xmlns:a16="http://schemas.microsoft.com/office/drawing/2014/main" id="{4D3C3BB0-154F-4CA5-BB92-0E698DC8FE8C}"/>
              </a:ext>
            </a:extLst>
          </p:cNvPr>
          <p:cNvPicPr>
            <a:picLocks noChangeAspect="1"/>
          </p:cNvPicPr>
          <p:nvPr/>
        </p:nvPicPr>
        <p:blipFill>
          <a:blip r:embed="rId4"/>
          <a:stretch>
            <a:fillRect/>
          </a:stretch>
        </p:blipFill>
        <p:spPr>
          <a:xfrm>
            <a:off x="4252014" y="2451827"/>
            <a:ext cx="2641232" cy="2566380"/>
          </a:xfrm>
          <a:prstGeom prst="rect">
            <a:avLst/>
          </a:prstGeom>
        </p:spPr>
      </p:pic>
      <p:pic>
        <p:nvPicPr>
          <p:cNvPr id="9" name="Picture 8" descr="A close-up of some water&#10;&#10;Description automatically generated with low confidence">
            <a:extLst>
              <a:ext uri="{FF2B5EF4-FFF2-40B4-BE49-F238E27FC236}">
                <a16:creationId xmlns:a16="http://schemas.microsoft.com/office/drawing/2014/main" id="{02D53C6F-9B01-4CA1-89B9-53BB7ED25764}"/>
              </a:ext>
            </a:extLst>
          </p:cNvPr>
          <p:cNvPicPr>
            <a:picLocks noChangeAspect="1"/>
          </p:cNvPicPr>
          <p:nvPr/>
        </p:nvPicPr>
        <p:blipFill>
          <a:blip r:embed="rId4"/>
          <a:stretch>
            <a:fillRect/>
          </a:stretch>
        </p:blipFill>
        <p:spPr>
          <a:xfrm>
            <a:off x="8566839" y="2377172"/>
            <a:ext cx="2641232" cy="2566380"/>
          </a:xfrm>
          <a:prstGeom prst="rect">
            <a:avLst/>
          </a:prstGeom>
        </p:spPr>
      </p:pic>
      <p:sp>
        <p:nvSpPr>
          <p:cNvPr id="7" name="Arrow: Right 6">
            <a:extLst>
              <a:ext uri="{FF2B5EF4-FFF2-40B4-BE49-F238E27FC236}">
                <a16:creationId xmlns:a16="http://schemas.microsoft.com/office/drawing/2014/main" id="{BABD4556-8CB9-495D-8941-3ADD0563B58D}"/>
              </a:ext>
            </a:extLst>
          </p:cNvPr>
          <p:cNvSpPr/>
          <p:nvPr/>
        </p:nvSpPr>
        <p:spPr>
          <a:xfrm>
            <a:off x="7009692" y="3426821"/>
            <a:ext cx="1477083" cy="467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FE74A218-147F-4561-898A-F4A0FF886E6A}"/>
              </a:ext>
            </a:extLst>
          </p:cNvPr>
          <p:cNvCxnSpPr>
            <a:cxnSpLocks/>
          </p:cNvCxnSpPr>
          <p:nvPr/>
        </p:nvCxnSpPr>
        <p:spPr>
          <a:xfrm>
            <a:off x="9029700" y="2181225"/>
            <a:ext cx="0" cy="3343275"/>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E922F756-F3A7-4EB9-BD70-2C0491373DAA}"/>
              </a:ext>
            </a:extLst>
          </p:cNvPr>
          <p:cNvCxnSpPr>
            <a:cxnSpLocks/>
          </p:cNvCxnSpPr>
          <p:nvPr/>
        </p:nvCxnSpPr>
        <p:spPr>
          <a:xfrm>
            <a:off x="9496425" y="2114550"/>
            <a:ext cx="0" cy="3409950"/>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705A8DC7-182C-4BCC-9A96-4981CED0AAE0}"/>
              </a:ext>
            </a:extLst>
          </p:cNvPr>
          <p:cNvCxnSpPr>
            <a:cxnSpLocks/>
          </p:cNvCxnSpPr>
          <p:nvPr/>
        </p:nvCxnSpPr>
        <p:spPr>
          <a:xfrm>
            <a:off x="9972675" y="1981200"/>
            <a:ext cx="0" cy="3371850"/>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4112F4DC-2955-4F3E-814B-6674C292A6AF}"/>
              </a:ext>
            </a:extLst>
          </p:cNvPr>
          <p:cNvCxnSpPr>
            <a:cxnSpLocks/>
          </p:cNvCxnSpPr>
          <p:nvPr/>
        </p:nvCxnSpPr>
        <p:spPr>
          <a:xfrm>
            <a:off x="10372725" y="2286000"/>
            <a:ext cx="0" cy="2928419"/>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A6CB035A-BB6C-4CA3-BFEB-CB2C57531EEE}"/>
              </a:ext>
            </a:extLst>
          </p:cNvPr>
          <p:cNvCxnSpPr>
            <a:cxnSpLocks/>
          </p:cNvCxnSpPr>
          <p:nvPr/>
        </p:nvCxnSpPr>
        <p:spPr>
          <a:xfrm>
            <a:off x="10801350" y="2286000"/>
            <a:ext cx="0" cy="3067050"/>
          </a:xfrm>
          <a:prstGeom prst="line">
            <a:avLst/>
          </a:prstGeom>
          <a:ln w="76200" cap="flat" cmpd="sng" algn="ctr">
            <a:solidFill>
              <a:schemeClr val="accent3">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89519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70E207-A545-44DD-B8E9-D31383D0C57E}"/>
              </a:ext>
            </a:extLst>
          </p:cNvPr>
          <p:cNvPicPr>
            <a:picLocks noChangeAspect="1"/>
          </p:cNvPicPr>
          <p:nvPr/>
        </p:nvPicPr>
        <p:blipFill>
          <a:blip r:embed="rId2"/>
          <a:stretch>
            <a:fillRect/>
          </a:stretch>
        </p:blipFill>
        <p:spPr>
          <a:xfrm>
            <a:off x="2236798" y="2347899"/>
            <a:ext cx="7718404" cy="2162202"/>
          </a:xfrm>
          <a:prstGeom prst="rect">
            <a:avLst/>
          </a:prstGeom>
        </p:spPr>
      </p:pic>
    </p:spTree>
    <p:extLst>
      <p:ext uri="{BB962C8B-B14F-4D97-AF65-F5344CB8AC3E}">
        <p14:creationId xmlns:p14="http://schemas.microsoft.com/office/powerpoint/2010/main" val="13451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3074" name="Picture 2">
            <a:extLst>
              <a:ext uri="{FF2B5EF4-FFF2-40B4-BE49-F238E27FC236}">
                <a16:creationId xmlns:a16="http://schemas.microsoft.com/office/drawing/2014/main" id="{F866C6CD-435A-4D85-8752-F301E6974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5" y="1066800"/>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D9B1385-36E4-414F-BFDE-9F2AA93B6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25" y="3719946"/>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the difference between contour detection and edge detection in  image processing? - Quora">
            <a:extLst>
              <a:ext uri="{FF2B5EF4-FFF2-40B4-BE49-F238E27FC236}">
                <a16:creationId xmlns:a16="http://schemas.microsoft.com/office/drawing/2014/main" id="{81304AE8-DC9A-40BD-8069-605D134ADB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68" t="6647" r="9635" b="8645"/>
          <a:stretch/>
        </p:blipFill>
        <p:spPr bwMode="auto">
          <a:xfrm>
            <a:off x="1066801" y="1952625"/>
            <a:ext cx="4638675" cy="3453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636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AE27B-507C-4E77-AF9A-EFBDF62E4138}"/>
              </a:ext>
            </a:extLst>
          </p:cNvPr>
          <p:cNvPicPr>
            <a:picLocks noChangeAspect="1"/>
          </p:cNvPicPr>
          <p:nvPr/>
        </p:nvPicPr>
        <p:blipFill>
          <a:blip r:embed="rId2"/>
          <a:stretch>
            <a:fillRect/>
          </a:stretch>
        </p:blipFill>
        <p:spPr>
          <a:xfrm>
            <a:off x="1499735" y="798003"/>
            <a:ext cx="9192530" cy="5261993"/>
          </a:xfrm>
          <a:prstGeom prst="rect">
            <a:avLst/>
          </a:prstGeom>
        </p:spPr>
      </p:pic>
    </p:spTree>
    <p:extLst>
      <p:ext uri="{BB962C8B-B14F-4D97-AF65-F5344CB8AC3E}">
        <p14:creationId xmlns:p14="http://schemas.microsoft.com/office/powerpoint/2010/main" val="76892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AAC2D3-E4C9-4C23-9BAD-6E57529BC41C}"/>
              </a:ext>
            </a:extLst>
          </p:cNvPr>
          <p:cNvPicPr>
            <a:picLocks noChangeAspect="1"/>
          </p:cNvPicPr>
          <p:nvPr/>
        </p:nvPicPr>
        <p:blipFill>
          <a:blip r:embed="rId2"/>
          <a:stretch>
            <a:fillRect/>
          </a:stretch>
        </p:blipFill>
        <p:spPr>
          <a:xfrm>
            <a:off x="1569112" y="826529"/>
            <a:ext cx="9053775" cy="5204941"/>
          </a:xfrm>
          <a:prstGeom prst="rect">
            <a:avLst/>
          </a:prstGeom>
        </p:spPr>
      </p:pic>
    </p:spTree>
    <p:extLst>
      <p:ext uri="{BB962C8B-B14F-4D97-AF65-F5344CB8AC3E}">
        <p14:creationId xmlns:p14="http://schemas.microsoft.com/office/powerpoint/2010/main" val="2952506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D39D6-1363-4985-A8EF-90961600D9F7}"/>
              </a:ext>
            </a:extLst>
          </p:cNvPr>
          <p:cNvPicPr>
            <a:picLocks noChangeAspect="1"/>
          </p:cNvPicPr>
          <p:nvPr/>
        </p:nvPicPr>
        <p:blipFill>
          <a:blip r:embed="rId2"/>
          <a:stretch>
            <a:fillRect/>
          </a:stretch>
        </p:blipFill>
        <p:spPr>
          <a:xfrm>
            <a:off x="1832113" y="135490"/>
            <a:ext cx="8527774" cy="6033803"/>
          </a:xfrm>
          <a:prstGeom prst="rect">
            <a:avLst/>
          </a:prstGeom>
        </p:spPr>
      </p:pic>
    </p:spTree>
    <p:extLst>
      <p:ext uri="{BB962C8B-B14F-4D97-AF65-F5344CB8AC3E}">
        <p14:creationId xmlns:p14="http://schemas.microsoft.com/office/powerpoint/2010/main" val="260594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BFE42E7-C68A-4924-8482-106BC595EB7A}"/>
              </a:ext>
            </a:extLst>
          </p:cNvPr>
          <p:cNvPicPr>
            <a:picLocks noChangeAspect="1"/>
          </p:cNvPicPr>
          <p:nvPr/>
        </p:nvPicPr>
        <p:blipFill>
          <a:blip r:embed="rId2"/>
          <a:stretch>
            <a:fillRect/>
          </a:stretch>
        </p:blipFill>
        <p:spPr>
          <a:xfrm>
            <a:off x="3623090" y="104775"/>
            <a:ext cx="4945819" cy="6121976"/>
          </a:xfrm>
          <a:prstGeom prst="rect">
            <a:avLst/>
          </a:prstGeom>
        </p:spPr>
      </p:pic>
    </p:spTree>
    <p:extLst>
      <p:ext uri="{BB962C8B-B14F-4D97-AF65-F5344CB8AC3E}">
        <p14:creationId xmlns:p14="http://schemas.microsoft.com/office/powerpoint/2010/main" val="716568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F9F6B-1C09-4602-91F8-ED53D4CE9EBC}"/>
              </a:ext>
            </a:extLst>
          </p:cNvPr>
          <p:cNvPicPr>
            <a:picLocks noChangeAspect="1"/>
          </p:cNvPicPr>
          <p:nvPr/>
        </p:nvPicPr>
        <p:blipFill>
          <a:blip r:embed="rId2"/>
          <a:stretch>
            <a:fillRect/>
          </a:stretch>
        </p:blipFill>
        <p:spPr>
          <a:xfrm>
            <a:off x="674894" y="1190625"/>
            <a:ext cx="10842212" cy="3594159"/>
          </a:xfrm>
          <a:prstGeom prst="rect">
            <a:avLst/>
          </a:prstGeom>
        </p:spPr>
      </p:pic>
    </p:spTree>
    <p:extLst>
      <p:ext uri="{BB962C8B-B14F-4D97-AF65-F5344CB8AC3E}">
        <p14:creationId xmlns:p14="http://schemas.microsoft.com/office/powerpoint/2010/main" val="101170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1028" name="Picture 4">
            <a:extLst>
              <a:ext uri="{FF2B5EF4-FFF2-40B4-BE49-F238E27FC236}">
                <a16:creationId xmlns:a16="http://schemas.microsoft.com/office/drawing/2014/main" id="{CC05765E-1957-4DAA-BED3-2B632A13A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450" y="1028700"/>
            <a:ext cx="2514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D95EE0A-A902-404D-BE7A-C6C1A36B9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50" y="3648075"/>
            <a:ext cx="2514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098724-B326-481E-B296-30C8926C7740}"/>
              </a:ext>
            </a:extLst>
          </p:cNvPr>
          <p:cNvPicPr>
            <a:picLocks noChangeAspect="1"/>
          </p:cNvPicPr>
          <p:nvPr/>
        </p:nvPicPr>
        <p:blipFill>
          <a:blip r:embed="rId5"/>
          <a:stretch>
            <a:fillRect/>
          </a:stretch>
        </p:blipFill>
        <p:spPr>
          <a:xfrm>
            <a:off x="3486150" y="2571750"/>
            <a:ext cx="2352675" cy="2286000"/>
          </a:xfrm>
          <a:prstGeom prst="rect">
            <a:avLst/>
          </a:prstGeom>
        </p:spPr>
      </p:pic>
      <p:sp>
        <p:nvSpPr>
          <p:cNvPr id="19" name="Arrow: Right 18">
            <a:extLst>
              <a:ext uri="{FF2B5EF4-FFF2-40B4-BE49-F238E27FC236}">
                <a16:creationId xmlns:a16="http://schemas.microsoft.com/office/drawing/2014/main" id="{75EB6499-5D35-4D41-B941-669B3DAE97A8}"/>
              </a:ext>
            </a:extLst>
          </p:cNvPr>
          <p:cNvSpPr/>
          <p:nvPr/>
        </p:nvSpPr>
        <p:spPr>
          <a:xfrm>
            <a:off x="2676525" y="3414534"/>
            <a:ext cx="809625" cy="467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9F9A9EE-E4FA-45D1-93CF-08FB0682D85A}"/>
              </a:ext>
            </a:extLst>
          </p:cNvPr>
          <p:cNvPicPr>
            <a:picLocks noChangeAspect="1"/>
          </p:cNvPicPr>
          <p:nvPr/>
        </p:nvPicPr>
        <p:blipFill>
          <a:blip r:embed="rId6"/>
          <a:stretch>
            <a:fillRect/>
          </a:stretch>
        </p:blipFill>
        <p:spPr>
          <a:xfrm>
            <a:off x="323850" y="2505075"/>
            <a:ext cx="2352675" cy="2286000"/>
          </a:xfrm>
          <a:prstGeom prst="rect">
            <a:avLst/>
          </a:prstGeom>
        </p:spPr>
      </p:pic>
    </p:spTree>
    <p:extLst>
      <p:ext uri="{BB962C8B-B14F-4D97-AF65-F5344CB8AC3E}">
        <p14:creationId xmlns:p14="http://schemas.microsoft.com/office/powerpoint/2010/main" val="228406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0AF1D-3AF6-4659-BDA4-6ADDAE46CD68}"/>
              </a:ext>
            </a:extLst>
          </p:cNvPr>
          <p:cNvPicPr>
            <a:picLocks noChangeAspect="1"/>
          </p:cNvPicPr>
          <p:nvPr/>
        </p:nvPicPr>
        <p:blipFill>
          <a:blip r:embed="rId2"/>
          <a:stretch>
            <a:fillRect/>
          </a:stretch>
        </p:blipFill>
        <p:spPr>
          <a:xfrm>
            <a:off x="1400883" y="1819246"/>
            <a:ext cx="9390234" cy="3219508"/>
          </a:xfrm>
          <a:prstGeom prst="rect">
            <a:avLst/>
          </a:prstGeom>
        </p:spPr>
      </p:pic>
    </p:spTree>
    <p:extLst>
      <p:ext uri="{BB962C8B-B14F-4D97-AF65-F5344CB8AC3E}">
        <p14:creationId xmlns:p14="http://schemas.microsoft.com/office/powerpoint/2010/main" val="2374016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41C6C3-B76E-49DA-B76E-2BE020FE2591}"/>
              </a:ext>
            </a:extLst>
          </p:cNvPr>
          <p:cNvPicPr>
            <a:picLocks noChangeAspect="1"/>
          </p:cNvPicPr>
          <p:nvPr/>
        </p:nvPicPr>
        <p:blipFill>
          <a:blip r:embed="rId2"/>
          <a:stretch>
            <a:fillRect/>
          </a:stretch>
        </p:blipFill>
        <p:spPr>
          <a:xfrm>
            <a:off x="975106" y="1633537"/>
            <a:ext cx="10241787" cy="3590925"/>
          </a:xfrm>
          <a:prstGeom prst="rect">
            <a:avLst/>
          </a:prstGeom>
        </p:spPr>
      </p:pic>
    </p:spTree>
    <p:extLst>
      <p:ext uri="{BB962C8B-B14F-4D97-AF65-F5344CB8AC3E}">
        <p14:creationId xmlns:p14="http://schemas.microsoft.com/office/powerpoint/2010/main" val="1911160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43EEB-C077-47AA-8A7F-32DFA7BBFA37}"/>
              </a:ext>
            </a:extLst>
          </p:cNvPr>
          <p:cNvPicPr>
            <a:picLocks noChangeAspect="1"/>
          </p:cNvPicPr>
          <p:nvPr/>
        </p:nvPicPr>
        <p:blipFill>
          <a:blip r:embed="rId2"/>
          <a:stretch>
            <a:fillRect/>
          </a:stretch>
        </p:blipFill>
        <p:spPr>
          <a:xfrm>
            <a:off x="1566027" y="950862"/>
            <a:ext cx="9059945" cy="4956276"/>
          </a:xfrm>
          <a:prstGeom prst="rect">
            <a:avLst/>
          </a:prstGeom>
        </p:spPr>
      </p:pic>
    </p:spTree>
    <p:extLst>
      <p:ext uri="{BB962C8B-B14F-4D97-AF65-F5344CB8AC3E}">
        <p14:creationId xmlns:p14="http://schemas.microsoft.com/office/powerpoint/2010/main" val="3050309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1477739" y="6234546"/>
            <a:ext cx="301686" cy="369332"/>
          </a:xfrm>
          <a:prstGeom prst="rect">
            <a:avLst/>
          </a:prstGeom>
          <a:noFill/>
        </p:spPr>
        <p:txBody>
          <a:bodyPr wrap="none" rtlCol="0">
            <a:spAutoFit/>
          </a:bodyPr>
          <a:lstStyle/>
          <a:p>
            <a:r>
              <a:rPr lang="en-GB" dirty="0"/>
              <a:t>1</a:t>
            </a:r>
          </a:p>
        </p:txBody>
      </p:sp>
      <p:pic>
        <p:nvPicPr>
          <p:cNvPr id="2050" name="Picture 2">
            <a:extLst>
              <a:ext uri="{FF2B5EF4-FFF2-40B4-BE49-F238E27FC236}">
                <a16:creationId xmlns:a16="http://schemas.microsoft.com/office/drawing/2014/main" id="{891D7BFE-CD2D-4EC8-BE99-7DE13F65B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25" y="1181100"/>
            <a:ext cx="2514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9EDF5B-D09A-40BB-BA87-444652621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25" y="3767571"/>
            <a:ext cx="2514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Dive into Canny Edge Detection using OpenCV Python | by Sean Dutton-Jones  | Artificial Intelligence in Plain English">
            <a:extLst>
              <a:ext uri="{FF2B5EF4-FFF2-40B4-BE49-F238E27FC236}">
                <a16:creationId xmlns:a16="http://schemas.microsoft.com/office/drawing/2014/main" id="{40848996-1C15-448B-81E1-6E9B3663DD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4" y="2407443"/>
            <a:ext cx="4695827" cy="234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989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1FE30-0975-4AA3-9E10-41CEC9E983D1}"/>
              </a:ext>
            </a:extLst>
          </p:cNvPr>
          <p:cNvPicPr>
            <a:picLocks noChangeAspect="1"/>
          </p:cNvPicPr>
          <p:nvPr/>
        </p:nvPicPr>
        <p:blipFill>
          <a:blip r:embed="rId2"/>
          <a:stretch>
            <a:fillRect/>
          </a:stretch>
        </p:blipFill>
        <p:spPr>
          <a:xfrm>
            <a:off x="2151407" y="1244580"/>
            <a:ext cx="7889185" cy="4368839"/>
          </a:xfrm>
          <a:prstGeom prst="rect">
            <a:avLst/>
          </a:prstGeom>
        </p:spPr>
      </p:pic>
    </p:spTree>
    <p:extLst>
      <p:ext uri="{BB962C8B-B14F-4D97-AF65-F5344CB8AC3E}">
        <p14:creationId xmlns:p14="http://schemas.microsoft.com/office/powerpoint/2010/main" val="993631962"/>
      </p:ext>
    </p:extLst>
  </p:cSld>
  <p:clrMapOvr>
    <a:masterClrMapping/>
  </p:clrMapOvr>
</p:sld>
</file>

<file path=ppt/theme/theme1.xml><?xml version="1.0" encoding="utf-8"?>
<a:theme xmlns:a="http://schemas.openxmlformats.org/drawingml/2006/main" name="Office Theme">
  <a:themeElements>
    <a:clrScheme name="AMSCDT Website Colours 1">
      <a:dk1>
        <a:srgbClr val="000000"/>
      </a:dk1>
      <a:lt1>
        <a:srgbClr val="FFFFFF"/>
      </a:lt1>
      <a:dk2>
        <a:srgbClr val="44546A"/>
      </a:dk2>
      <a:lt2>
        <a:srgbClr val="E7E6E6"/>
      </a:lt2>
      <a:accent1>
        <a:srgbClr val="9CDCD5"/>
      </a:accent1>
      <a:accent2>
        <a:srgbClr val="179E96"/>
      </a:accent2>
      <a:accent3>
        <a:srgbClr val="FEF6F3"/>
      </a:accent3>
      <a:accent4>
        <a:srgbClr val="FF6500"/>
      </a:accent4>
      <a:accent5>
        <a:srgbClr val="B2B2C3"/>
      </a:accent5>
      <a:accent6>
        <a:srgbClr val="6666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7" id="{D09C1806-EDB4-1144-A328-3FE0F4EEF32B}" vid="{B65BDA9D-965C-DF4A-8F94-3E24081412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AMSCDT3 Presentation Template - Widescreen</Template>
  <TotalTime>5427</TotalTime>
  <Words>469</Words>
  <Application>Microsoft Office PowerPoint</Application>
  <PresentationFormat>Widescreen</PresentationFormat>
  <Paragraphs>13</Paragraphs>
  <Slides>14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CMR9</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brown</dc:creator>
  <cp:lastModifiedBy>Jamie Mcgregor</cp:lastModifiedBy>
  <cp:revision>214</cp:revision>
  <dcterms:created xsi:type="dcterms:W3CDTF">2019-10-11T12:26:54Z</dcterms:created>
  <dcterms:modified xsi:type="dcterms:W3CDTF">2021-06-03T12:41:13Z</dcterms:modified>
</cp:coreProperties>
</file>